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4.jpg" ContentType="image/jpg"/>
  <Override PartName="/ppt/media/image6.jpg" ContentType="image/jp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0"/>
  </p:notesMasterIdLst>
  <p:sldIdLst>
    <p:sldId id="256" r:id="rId2"/>
    <p:sldId id="257" r:id="rId3"/>
    <p:sldId id="295" r:id="rId4"/>
    <p:sldId id="320" r:id="rId5"/>
    <p:sldId id="306" r:id="rId6"/>
    <p:sldId id="260" r:id="rId7"/>
    <p:sldId id="307" r:id="rId8"/>
    <p:sldId id="308" r:id="rId9"/>
    <p:sldId id="310" r:id="rId10"/>
    <p:sldId id="311" r:id="rId11"/>
    <p:sldId id="312" r:id="rId12"/>
    <p:sldId id="314" r:id="rId13"/>
    <p:sldId id="315" r:id="rId14"/>
    <p:sldId id="317" r:id="rId15"/>
    <p:sldId id="318" r:id="rId16"/>
    <p:sldId id="309" r:id="rId17"/>
    <p:sldId id="319" r:id="rId18"/>
    <p:sldId id="270" r:id="rId19"/>
  </p:sldIdLst>
  <p:sldSz cx="9144000" cy="5143500" type="screen16x9"/>
  <p:notesSz cx="6858000" cy="9144000"/>
  <p:embeddedFontLst>
    <p:embeddedFont>
      <p:font typeface="Amatic SC" pitchFamily="2" charset="-79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veat" pitchFamily="2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38BD12-EAE8-4576-9333-31C1577E420B}">
  <a:tblStyle styleId="{D538BD12-EAE8-4576-9333-31C1577E42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87734F6-05E5-4954-8C8A-BEEB59E1C33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55"/>
    <p:restoredTop sz="94582"/>
  </p:normalViewPr>
  <p:slideViewPr>
    <p:cSldViewPr snapToGrid="0" snapToObjects="1">
      <p:cViewPr varScale="1">
        <p:scale>
          <a:sx n="115" d="100"/>
          <a:sy n="115" d="100"/>
        </p:scale>
        <p:origin x="20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91424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671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96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Kaggle…used for visual aid for </a:t>
            </a:r>
            <a:r>
              <a:rPr lang="en-US"/>
              <a:t>class presentation </a:t>
            </a:r>
          </a:p>
        </p:txBody>
      </p:sp>
    </p:spTree>
    <p:extLst>
      <p:ext uri="{BB962C8B-B14F-4D97-AF65-F5344CB8AC3E}">
        <p14:creationId xmlns:p14="http://schemas.microsoft.com/office/powerpoint/2010/main" val="1674296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KNOWN VICTIM AGE DISTRIBUTION WITHOUT OTHER </a:t>
            </a:r>
          </a:p>
        </p:txBody>
      </p:sp>
    </p:spTree>
    <p:extLst>
      <p:ext uri="{BB962C8B-B14F-4D97-AF65-F5344CB8AC3E}">
        <p14:creationId xmlns:p14="http://schemas.microsoft.com/office/powerpoint/2010/main" val="3908023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VICTIM SEX DISTRIBUTION (There are unknown sex, Female, and Male) MORE MALE VICTIMS</a:t>
            </a:r>
          </a:p>
        </p:txBody>
      </p:sp>
    </p:spTree>
    <p:extLst>
      <p:ext uri="{BB962C8B-B14F-4D97-AF65-F5344CB8AC3E}">
        <p14:creationId xmlns:p14="http://schemas.microsoft.com/office/powerpoint/2010/main" val="2635164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UNKNOWN WEAPON, SECOND LARGEST IS STRONG ARM(hands, feet, body) AND HAND GUN</a:t>
            </a:r>
          </a:p>
        </p:txBody>
      </p:sp>
    </p:spTree>
    <p:extLst>
      <p:ext uri="{BB962C8B-B14F-4D97-AF65-F5344CB8AC3E}">
        <p14:creationId xmlns:p14="http://schemas.microsoft.com/office/powerpoint/2010/main" val="3964614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TYPES OF CRIME MOST POPULAR in 77</a:t>
            </a:r>
            <a:r>
              <a:rPr lang="en-US" baseline="30000" dirty="0"/>
              <a:t>th</a:t>
            </a:r>
            <a:r>
              <a:rPr lang="en-US" dirty="0"/>
              <a:t> street: ASSAULT WITH DEADLY WEAPON, BATTERY SIMPLE ASSAULT, AND SIMPLE ASSAULT BY INTIMATE PARTNER</a:t>
            </a:r>
          </a:p>
        </p:txBody>
      </p:sp>
    </p:spTree>
    <p:extLst>
      <p:ext uri="{BB962C8B-B14F-4D97-AF65-F5344CB8AC3E}">
        <p14:creationId xmlns:p14="http://schemas.microsoft.com/office/powerpoint/2010/main" val="2662617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00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825" y="972913"/>
            <a:ext cx="5051951" cy="319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65775" y="1645750"/>
            <a:ext cx="4227000" cy="14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1412975" y="1287950"/>
            <a:ext cx="3530700" cy="32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2"/>
          </p:nvPr>
        </p:nvSpPr>
        <p:spPr>
          <a:xfrm>
            <a:off x="5156126" y="1287950"/>
            <a:ext cx="3530700" cy="32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5/12/22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95454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11775" y="1287956"/>
            <a:ext cx="7273800" cy="3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marL="914400" lvl="1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marL="1371600" lvl="2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marL="1828800" lvl="3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marL="2286000" lvl="4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marL="2743200" lvl="5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marL="3200400" lvl="6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marL="3657600" lvl="7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marL="4114800" lvl="8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ctrTitle"/>
          </p:nvPr>
        </p:nvSpPr>
        <p:spPr>
          <a:xfrm>
            <a:off x="2765775" y="1476799"/>
            <a:ext cx="4227000" cy="14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Presentation </a:t>
            </a:r>
            <a:br>
              <a:rPr lang="en-US" dirty="0"/>
            </a:br>
            <a:r>
              <a:rPr lang="en-US" dirty="0"/>
              <a:t>Data 603</a:t>
            </a:r>
            <a:br>
              <a:rPr lang="en-US" dirty="0"/>
            </a:b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9E9CBD-E152-E643-B033-70AC0D92BEFE}"/>
              </a:ext>
            </a:extLst>
          </p:cNvPr>
          <p:cNvSpPr txBox="1"/>
          <p:nvPr/>
        </p:nvSpPr>
        <p:spPr>
          <a:xfrm>
            <a:off x="4229481" y="3634136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C00000"/>
                </a:solidFill>
                <a:latin typeface="Amatic SC"/>
                <a:cs typeface="Amatic SC"/>
              </a:rPr>
              <a:t>By: Hafsa </a:t>
            </a:r>
            <a:r>
              <a:rPr lang="en-US" sz="1800" b="1" dirty="0">
                <a:solidFill>
                  <a:srgbClr val="C00000"/>
                </a:solidFill>
                <a:latin typeface="Amatic SC"/>
                <a:cs typeface="Amatic SC"/>
                <a:sym typeface="Amatic SC"/>
              </a:rPr>
              <a:t>Chaudhr</a:t>
            </a:r>
            <a:r>
              <a:rPr lang="en-US" sz="1800" b="1" dirty="0">
                <a:solidFill>
                  <a:srgbClr val="C00000"/>
                </a:solidFill>
                <a:latin typeface="Amatic SC"/>
                <a:cs typeface="Amatic SC"/>
              </a:rPr>
              <a:t>y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D84308-EE7C-D1EB-BE0E-88AB0056EEF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336E0162-A497-19D4-9E07-565D51625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1208"/>
            <a:ext cx="9144000" cy="444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879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5EDE51-9B1D-BE50-B832-73E2874E2E5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 descr="Chart, shape, pie chart, circle&#10;&#10;Description automatically generated">
            <a:extLst>
              <a:ext uri="{FF2B5EF4-FFF2-40B4-BE49-F238E27FC236}">
                <a16:creationId xmlns:a16="http://schemas.microsoft.com/office/drawing/2014/main" id="{31601C26-BE8F-EABD-84A9-DEAF45313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0827"/>
            <a:ext cx="9144000" cy="378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73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A61A76-0AC8-28BD-9BBE-AB5E2EAF810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050EC337-F4C0-0399-38FF-3FA9AE77A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01782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697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2B9FE2-B96A-2378-54BE-355A6A627DE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E8D45714-9AEF-8997-E1BC-7AD17F131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5420" y="0"/>
            <a:ext cx="553315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308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B97A87-803C-B52F-032F-E2C67BD2E06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6656E91E-3812-998C-EDE6-24FB64BBA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0118"/>
            <a:ext cx="9144000" cy="372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520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041F4B-9FE0-BB95-F0E4-8C19EE6CD71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786F47A5-EFBA-A873-54B7-878BFEDA7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1949"/>
            <a:ext cx="9144000" cy="295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092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347650" y="1565615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My solution is purely data analysis:</a:t>
            </a:r>
          </a:p>
          <a:p>
            <a:pPr marL="0" lvl="0" indent="0"/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 analyzing data for highest crime committed regions per timeframe, we can increase the presence of LAPD officers to monitor and prevent crime activity. </a:t>
            </a:r>
            <a:r>
              <a:rPr lang="en" dirty="0">
                <a:solidFill>
                  <a:srgbClr val="C00000"/>
                </a:solidFill>
              </a:rPr>
              <a:t>(hope to prove that you can predict at certain times, crime is more likely in certain areas)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 creating visualization aid of types of crime and ages of victims correlating to area of crime, we can help create awareness to civilians in the area. </a:t>
            </a:r>
            <a:r>
              <a:rPr lang="en" dirty="0">
                <a:solidFill>
                  <a:srgbClr val="C00000"/>
                </a:solidFill>
              </a:rPr>
              <a:t>(hope to prove that you can predict that type of crime and ages of victims are more correlated in certain areas)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1042B95-18C5-7BDA-C1AB-7A66AD7DFF5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19100" y="494999"/>
            <a:ext cx="251350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 Proposed solution</a:t>
            </a:r>
          </a:p>
        </p:txBody>
      </p:sp>
    </p:spTree>
    <p:extLst>
      <p:ext uri="{BB962C8B-B14F-4D97-AF65-F5344CB8AC3E}">
        <p14:creationId xmlns:p14="http://schemas.microsoft.com/office/powerpoint/2010/main" val="628206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E1AF4-2FCF-F511-169C-6618B5F41B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br>
              <a:rPr lang="en-US" dirty="0"/>
            </a:br>
            <a:r>
              <a:rPr lang="en-US" dirty="0" err="1"/>
              <a:t>tbd</a:t>
            </a:r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509DFE-0F52-A100-B6EC-C697A21FCF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INTERACTION placer</a:t>
            </a:r>
          </a:p>
        </p:txBody>
      </p:sp>
    </p:spTree>
    <p:extLst>
      <p:ext uri="{BB962C8B-B14F-4D97-AF65-F5344CB8AC3E}">
        <p14:creationId xmlns:p14="http://schemas.microsoft.com/office/powerpoint/2010/main" val="3600508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>
            <a:spLocks noGrp="1"/>
          </p:cNvSpPr>
          <p:nvPr>
            <p:ph type="ctrTitle" idx="4294967295"/>
          </p:nvPr>
        </p:nvSpPr>
        <p:spPr>
          <a:xfrm>
            <a:off x="1600200" y="1659550"/>
            <a:ext cx="5868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CC0000"/>
                </a:solidFill>
              </a:rPr>
              <a:t>Finished</a:t>
            </a:r>
            <a:endParaRPr sz="9600" dirty="0">
              <a:solidFill>
                <a:srgbClr val="CC0000"/>
              </a:solidFill>
            </a:endParaRPr>
          </a:p>
        </p:txBody>
      </p:sp>
      <p:sp>
        <p:nvSpPr>
          <p:cNvPr id="171" name="Google Shape;171;p25"/>
          <p:cNvSpPr txBox="1">
            <a:spLocks noGrp="1"/>
          </p:cNvSpPr>
          <p:nvPr>
            <p:ph type="subTitle" idx="4294967295"/>
          </p:nvPr>
        </p:nvSpPr>
        <p:spPr>
          <a:xfrm>
            <a:off x="1600200" y="2941803"/>
            <a:ext cx="5868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172" name="Google Shape;172;p25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dirty="0"/>
              <a:t>MY Problem Statement</a:t>
            </a:r>
            <a:endParaRPr dirty="0"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1"/>
          </p:nvPr>
        </p:nvSpPr>
        <p:spPr>
          <a:xfrm>
            <a:off x="1347778" y="1153021"/>
            <a:ext cx="7056606" cy="32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lnSpc>
                <a:spcPct val="120000"/>
              </a:lnSpc>
              <a:buSzPts val="1100"/>
              <a:buNone/>
            </a:pPr>
            <a:r>
              <a:rPr lang="en-US" sz="2400" dirty="0"/>
              <a:t>Since the beginning of 2020 to present, there has been roughly 500,000  reported crime cases in Los Angeles alone. The majority of victims being the  ages of 23-25, and female. How can we lower the likelihood of people in LA  being victim of crime ?</a:t>
            </a:r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347650" y="1565615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Kaggle. Kaggle has a good variety of data sets on machine learning. It  requires registration but is worth it.</a:t>
            </a:r>
          </a:p>
          <a:p>
            <a:pPr marL="0" lvl="0" indent="0"/>
            <a:endParaRPr lang="en-US" dirty="0"/>
          </a:p>
          <a:p>
            <a:pPr marL="0" lvl="0" indent="0"/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/datasets/hemil26/crime-in-</a:t>
            </a:r>
            <a:r>
              <a:rPr lang="en-US" dirty="0" err="1"/>
              <a:t>los</a:t>
            </a:r>
            <a:r>
              <a:rPr lang="en-US" dirty="0"/>
              <a:t>-</a:t>
            </a:r>
            <a:r>
              <a:rPr lang="en-US" dirty="0" err="1"/>
              <a:t>angeles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1042B95-18C5-7BDA-C1AB-7A66AD7DFF5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19100" y="-171450"/>
            <a:ext cx="6938962" cy="1158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 Source Data, Along with some initial data exploration</a:t>
            </a:r>
          </a:p>
        </p:txBody>
      </p:sp>
    </p:spTree>
    <p:extLst>
      <p:ext uri="{BB962C8B-B14F-4D97-AF65-F5344CB8AC3E}">
        <p14:creationId xmlns:p14="http://schemas.microsoft.com/office/powerpoint/2010/main" val="1720444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262256C-EB74-7E36-1D0D-314071BC9A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2455" y="897999"/>
            <a:ext cx="6939000" cy="784800"/>
          </a:xfrm>
        </p:spPr>
        <p:txBody>
          <a:bodyPr/>
          <a:lstStyle/>
          <a:p>
            <a:r>
              <a:rPr lang="en-US" sz="3200" dirty="0"/>
              <a:t>Data Set Basic Info </a:t>
            </a:r>
          </a:p>
          <a:p>
            <a:r>
              <a:rPr lang="en-US" dirty="0"/>
              <a:t>• 99.16 MB of data </a:t>
            </a:r>
          </a:p>
          <a:p>
            <a:r>
              <a:rPr lang="en-US" dirty="0"/>
              <a:t>• 4 files (3 PDFs and 1 CVS) </a:t>
            </a:r>
          </a:p>
          <a:p>
            <a:r>
              <a:rPr lang="en-US" dirty="0"/>
              <a:t>•20 columns </a:t>
            </a:r>
          </a:p>
          <a:p>
            <a:r>
              <a:rPr lang="en-US" dirty="0"/>
              <a:t>• Data is categorized by codes (suspicious activity, traffic violation, </a:t>
            </a:r>
            <a:r>
              <a:rPr lang="en-US" dirty="0" err="1"/>
              <a:t>etc</a:t>
            </a:r>
            <a:r>
              <a:rPr lang="en-US" dirty="0"/>
              <a:t>) along with a tag number for each code describing which category the crime falls under (drunk, blind, mental illness, </a:t>
            </a:r>
            <a:r>
              <a:rPr lang="en-US" dirty="0" err="1"/>
              <a:t>etc</a:t>
            </a:r>
            <a:r>
              <a:rPr lang="en-US" dirty="0"/>
              <a:t>) </a:t>
            </a:r>
          </a:p>
          <a:p>
            <a:r>
              <a:rPr lang="en-US" dirty="0"/>
              <a:t>• Columns include information such as: date and time, age/sex/ethnicity, location, weapon, status of the case</a:t>
            </a:r>
          </a:p>
        </p:txBody>
      </p:sp>
    </p:spTree>
    <p:extLst>
      <p:ext uri="{BB962C8B-B14F-4D97-AF65-F5344CB8AC3E}">
        <p14:creationId xmlns:p14="http://schemas.microsoft.com/office/powerpoint/2010/main" val="3910007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59996" y="318515"/>
            <a:ext cx="1054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i="1" spc="-80" dirty="0">
                <a:solidFill>
                  <a:srgbClr val="6CC2DC"/>
                </a:solidFill>
                <a:latin typeface="Calibri"/>
                <a:cs typeface="Calibri"/>
              </a:rPr>
              <a:t>4</a:t>
            </a:r>
            <a:endParaRPr sz="140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450851"/>
            <a:ext cx="9144000" cy="39056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59996" y="318515"/>
            <a:ext cx="1054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i="1" spc="-80" dirty="0">
                <a:solidFill>
                  <a:srgbClr val="6CC2DC"/>
                </a:solidFill>
                <a:latin typeface="Calibri"/>
                <a:cs typeface="Calibri"/>
              </a:rPr>
              <a:t>5</a:t>
            </a:r>
            <a:endParaRPr sz="140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36279" y="0"/>
            <a:ext cx="4671438" cy="51434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59996" y="318515"/>
            <a:ext cx="1054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i="1" spc="-80" dirty="0">
                <a:solidFill>
                  <a:srgbClr val="6CC2DC"/>
                </a:solidFill>
                <a:latin typeface="Calibri"/>
                <a:cs typeface="Calibri"/>
              </a:rPr>
              <a:t>6</a:t>
            </a:r>
            <a:endParaRPr sz="140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45031"/>
            <a:ext cx="9144000" cy="345343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50C217-61F5-81B1-9A90-DCD87E23F85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8</a:t>
            </a:fld>
            <a:endParaRPr lang="en-US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225BD244-1FA4-29EC-8CE8-0A3948C55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2" y="0"/>
            <a:ext cx="912236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993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3F939B5-1D6D-F080-4FF8-ADCE4E9E2D8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742B8EC-39AB-E821-B6A6-6C2EFEFB1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09609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829958"/>
      </p:ext>
    </p:extLst>
  </p:cSld>
  <p:clrMapOvr>
    <a:masterClrMapping/>
  </p:clrMapOvr>
</p:sld>
</file>

<file path=ppt/theme/theme1.xml><?xml version="1.0" encoding="utf-8"?>
<a:theme xmlns:a="http://schemas.openxmlformats.org/drawingml/2006/main" name="Kate template">
  <a:themeElements>
    <a:clrScheme name="Custom 347">
      <a:dk1>
        <a:srgbClr val="1C4587"/>
      </a:dk1>
      <a:lt1>
        <a:srgbClr val="FFFFFF"/>
      </a:lt1>
      <a:dk2>
        <a:srgbClr val="606A7C"/>
      </a:dk2>
      <a:lt2>
        <a:srgbClr val="D3DAE2"/>
      </a:lt2>
      <a:accent1>
        <a:srgbClr val="1C4587"/>
      </a:accent1>
      <a:accent2>
        <a:srgbClr val="6CC2DC"/>
      </a:accent2>
      <a:accent3>
        <a:srgbClr val="B4E04F"/>
      </a:accent3>
      <a:accent4>
        <a:srgbClr val="FFD453"/>
      </a:accent4>
      <a:accent5>
        <a:srgbClr val="EE973B"/>
      </a:accent5>
      <a:accent6>
        <a:srgbClr val="F74848"/>
      </a:accent6>
      <a:hlink>
        <a:srgbClr val="1C458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</TotalTime>
  <Words>400</Words>
  <Application>Microsoft Macintosh PowerPoint</Application>
  <PresentationFormat>On-screen Show (16:9)</PresentationFormat>
  <Paragraphs>41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Caveat</vt:lpstr>
      <vt:lpstr>Calibri</vt:lpstr>
      <vt:lpstr>Amatic SC</vt:lpstr>
      <vt:lpstr>Arial</vt:lpstr>
      <vt:lpstr>Kate template</vt:lpstr>
      <vt:lpstr>Presentation  Data 603 </vt:lpstr>
      <vt:lpstr>MY Problem Statement</vt:lpstr>
      <vt:lpstr>My Source Data, Along with some initial data exploration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My Proposed solution</vt:lpstr>
      <vt:lpstr>CONCLUSION tbd </vt:lpstr>
      <vt:lpstr>Finished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Machine Learning  Crash course</dc:title>
  <cp:lastModifiedBy>Hafsa Chaudhry</cp:lastModifiedBy>
  <cp:revision>4</cp:revision>
  <dcterms:modified xsi:type="dcterms:W3CDTF">2022-05-13T04:04:54Z</dcterms:modified>
</cp:coreProperties>
</file>